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  <p:sldMasterId id="2147483701" r:id="rId6"/>
    <p:sldMasterId id="2147483702" r:id="rId7"/>
    <p:sldMasterId id="2147483703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Roboto Medium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E99F0CE-EB58-4CB9-81AA-6AE075948683}">
  <a:tblStyle styleId="{0E99F0CE-EB58-4CB9-81AA-6AE0759486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533"/>
        <p:guide pos="397"/>
        <p:guide pos="3240" orient="horz"/>
        <p:guide orient="horz"/>
        <p:guide pos="510" orient="horz"/>
        <p:guide pos="102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1.xml"/><Relationship Id="rId22" Type="http://schemas.openxmlformats.org/officeDocument/2006/relationships/font" Target="fonts/Roboto-regular.fntdata"/><Relationship Id="rId21" Type="http://schemas.openxmlformats.org/officeDocument/2006/relationships/slide" Target="slides/slide12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26" Type="http://schemas.openxmlformats.org/officeDocument/2006/relationships/font" Target="fonts/RobotoMedium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RobotoMedium-italic.fntdata"/><Relationship Id="rId27" Type="http://schemas.openxmlformats.org/officeDocument/2006/relationships/font" Target="fonts/RobotoMedium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RobotoMedium-boldItalic.fntdata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11" Type="http://schemas.openxmlformats.org/officeDocument/2006/relationships/slide" Target="slides/slide2.xml"/><Relationship Id="rId10" Type="http://schemas.openxmlformats.org/officeDocument/2006/relationships/slide" Target="slides/slide1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0f7d84ce1d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0f7d84ce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f98075b259_0_5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f98075b25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104438fcaf_0_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104438fca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0f7d84ce1d_0_38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0f7d84ce1d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0f7d84ce1d_0_12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0f7d84ce1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e823becd0_0_4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de823becd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0f7d84ce1d_0_25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0f7d84ce1d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f98075b259_0_2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f98075b25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f98075b259_0_3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f98075b25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0f7d84ce1d_0_179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0f7d84ce1d_0_1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df29b9fb24_0_6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df29b9fb2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0f7d84ce1d_0_150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0f7d84ce1d_0_1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99" r="99" t="0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1">
  <p:cSld name="CUSTOM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2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2">
  <p:cSld name="CUSTOM_2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1">
  <p:cSld name="CUSTOM_4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 txBox="1"/>
          <p:nvPr>
            <p:ph idx="2" type="subTitle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2">
  <p:cSld name="CUSTOM_4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2" type="subTitle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лок текст + картинка" type="title">
  <p:cSld name="TITL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, фон градиент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этапы процесса">
  <p:cSld name="CUSTOM_5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писок в 2 колонки ">
  <p:cSld name="CUSTOM_8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{0E99F0CE-EB58-4CB9-81AA-6AE075948683}</a:tableStyleId>
              </a:tblPr>
              <a:tblGrid>
                <a:gridCol w="3800400"/>
                <a:gridCol w="4410000"/>
              </a:tblGrid>
              <a:tr h="47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ru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b="1"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ru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b="1" sz="17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сылка на источник" type="twoColTx">
  <p:cSld name="TITLE_AND_TWO_COLUMN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елый слайд + заголовок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подтемой">
  <p:cSld name="MAIN_POI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аблица ">
  <p:cSld name="CUSTOM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{0E99F0CE-EB58-4CB9-81AA-6AE075948683}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плашки + иллюстрация">
  <p:cSld name="SECTION_TITLE_AND_DESCRI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блока">
  <p:cSld name="CUSTOM_7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пределение" type="title">
  <p:cSld name="TITLE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/>
          <p:nvPr>
            <p:ph idx="1" type="subTitle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i="0" lang="ru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ажный тезис крупным шрифтом " type="secHead">
  <p:cSld name="SECTION_HEADER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/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5" name="Google Shape;12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+ картинка" type="tx">
  <p:cSld name="TITLE_AND_BODY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b="1"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b="1"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b="10734" l="0" r="0" t="10742"/>
          <a:stretch/>
        </p:blipFill>
        <p:spPr>
          <a:xfrm>
            <a:off x="5581050" y="867901"/>
            <a:ext cx="2868000" cy="31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ма вебинара" type="twoColTx">
  <p:cSld name="TITLE_AND_TWO_COLUMNS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 слайд">
  <p:cSld name="MAIN_POIN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аш макет 1">
  <p:cSld name="CUSTOM_5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 себе">
  <p:cSld name="CUSTOM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+описание">
  <p:cSld name="SECTION_TITLE_AND_DESCRIPTION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34"/>
          <p:cNvSpPr txBox="1"/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8" name="Google Shape;138;p34"/>
          <p:cNvSpPr txBox="1"/>
          <p:nvPr>
            <p:ph idx="1" type="subTitle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39" name="Google Shape;139;p3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140" name="Google Shape;14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1">
  <p:cSld name="CUSTOM_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37"/>
          <p:cNvSpPr txBox="1"/>
          <p:nvPr>
            <p:ph idx="1" type="subTitle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2">
  <p:cSld name="CUSTOM_2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1">
  <p:cSld name="CUSTOM_4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2">
  <p:cSld name="CUSTOM_4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40"/>
          <p:cNvSpPr txBox="1"/>
          <p:nvPr>
            <p:ph idx="1" type="subTitle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58" name="Google Shape;158;p40"/>
          <p:cNvSpPr txBox="1"/>
          <p:nvPr>
            <p:ph idx="2" type="subTitle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/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1" name="Google Shape;161;p41"/>
          <p:cNvSpPr txBox="1"/>
          <p:nvPr>
            <p:ph idx="1" type="body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1150" lvl="1" marL="914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162" name="Google Shape;16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аш макет 1">
  <p:cSld name="CUSTOM_5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/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1150" lvl="1" marL="9144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 слайд-синий">
  <p:cSld name="MAIN_POINT_2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подтемой">
  <p:cSld name="MAIN_POINT_3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5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лок текст + картинка" type="title">
  <p:cSld name="TITLE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7"/>
          <p:cNvSpPr txBox="1"/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177" name="Google Shape;177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247">
          <p15:clr>
            <a:srgbClr val="E4696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, фон градиент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8"/>
          <p:cNvSpPr txBox="1"/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0" name="Google Shape;180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этапы процесса">
  <p:cSld name="CUSTOM_5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9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83" name="Google Shape;18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184" name="Google Shape;18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185" name="Google Shape;18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186" name="Google Shape;18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187" name="Google Shape;187;p4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4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4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4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4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4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4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4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писок в 2 колонки ">
  <p:cSld name="CUSTOM_8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0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aphicFrame>
        <p:nvGraphicFramePr>
          <p:cNvPr id="197" name="Google Shape;197;p5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{0E99F0CE-EB58-4CB9-81AA-6AE075948683}</a:tableStyleId>
              </a:tblPr>
              <a:tblGrid>
                <a:gridCol w="3800400"/>
                <a:gridCol w="4410000"/>
              </a:tblGrid>
              <a:tr h="47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ru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b="1"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ru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b="1" sz="17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сылка на источник" type="twoColTx">
  <p:cSld name="TITLE_AND_TWO_COLUMNS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подтемой">
  <p:cSld name="MAIN_POINT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2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аблица ">
  <p:cSld name="CUSTOM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aphicFrame>
        <p:nvGraphicFramePr>
          <p:cNvPr id="204" name="Google Shape;204;p5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{0E99F0CE-EB58-4CB9-81AA-6AE075948683}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ма вебинара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/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subTitle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2" type="subTitle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b="1"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3" type="subTitle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4" type="subTitle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плашки + иллюстрация">
  <p:cSld name="SECTION_TITLE_AND_DESCRIPTION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7" name="Google Shape;207;p5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5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5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5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1" name="Google Shape;211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блока">
  <p:cSld name="CUSTOM_7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6" name="Google Shape;216;p5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5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5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5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220" name="Google Shape;220;p5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221" name="Google Shape;221;p5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 слайд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 себе">
  <p:cSld name="CUSTOM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subTitle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b="1" sz="16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2" type="subTitle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+описание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2" Type="http://schemas.openxmlformats.org/officeDocument/2006/relationships/theme" Target="../theme/theme1.xml"/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theme" Target="../theme/theme3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42.xml"/><Relationship Id="rId6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b="1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1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b="1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1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3" name="Google Shape;173;p46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4" name="Google Shape;174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Relationship Id="rId7" Type="http://schemas.openxmlformats.org/officeDocument/2006/relationships/image" Target="../media/image22.png"/><Relationship Id="rId8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57"/>
          <p:cNvPicPr preferRelativeResize="0"/>
          <p:nvPr/>
        </p:nvPicPr>
        <p:blipFill rotWithShape="1">
          <a:blip r:embed="rId3">
            <a:alphaModFix/>
          </a:blip>
          <a:srcRect b="38716" l="0" r="0" t="5495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57"/>
          <p:cNvSpPr/>
          <p:nvPr/>
        </p:nvSpPr>
        <p:spPr>
          <a:xfrm>
            <a:off x="433125" y="553500"/>
            <a:ext cx="6055200" cy="415500"/>
          </a:xfrm>
          <a:prstGeom prst="roundRect">
            <a:avLst>
              <a:gd fmla="val 16667" name="adj"/>
            </a:avLst>
          </a:prstGeom>
          <a:solidFill>
            <a:srgbClr val="740FB4"/>
          </a:solidFill>
          <a:ln>
            <a:noFill/>
          </a:ln>
          <a:effectLst>
            <a:outerShdw blurRad="200025" rotWithShape="0" algn="bl" dir="5400000" dist="28575">
              <a:srgbClr val="000000">
                <a:alpha val="2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57"/>
          <p:cNvSpPr txBox="1"/>
          <p:nvPr/>
        </p:nvSpPr>
        <p:spPr>
          <a:xfrm>
            <a:off x="433125" y="1890725"/>
            <a:ext cx="75843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Создание и тестирование высоконагруженного и отказоустойчивого кластера PostgreSQL на базе Patroni</a:t>
            </a:r>
            <a:endParaRPr b="1" sz="3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57"/>
          <p:cNvSpPr txBox="1"/>
          <p:nvPr/>
        </p:nvSpPr>
        <p:spPr>
          <a:xfrm>
            <a:off x="572150" y="553500"/>
            <a:ext cx="659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PostgreSQL для администраторов баз данных и разработчиков</a:t>
            </a:r>
            <a:endParaRPr sz="1500">
              <a:solidFill>
                <a:srgbClr val="F4F4F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0" name="Google Shape;23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8125" y="2113144"/>
            <a:ext cx="1787901" cy="284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graphicFrame>
        <p:nvGraphicFramePr>
          <p:cNvPr id="340" name="Google Shape;340;p66"/>
          <p:cNvGraphicFramePr/>
          <p:nvPr/>
        </p:nvGraphicFramePr>
        <p:xfrm>
          <a:off x="897450" y="1317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{0E99F0CE-EB58-4CB9-81AA-6AE075948683}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Достижение цели - Цель достигнута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Возникшие проблемы - настройка HAProxy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Временная оценка проекта - примерно 30 часов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Личная польза от проекта - 7 т.к. в дальнейшем планируется использование PostgreSQL в рабочей среде, хотел ознакомиться с вариантом настройки среды для работы с PostgreSQL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Вопросы по проекту - вопросов нет.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Дальнейшие развитие - данный проект в дальнейшем развивать не планирую, но опыт пригодится при дальнейшей работе с PostgreSQL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67"/>
          <p:cNvPicPr preferRelativeResize="0"/>
          <p:nvPr/>
        </p:nvPicPr>
        <p:blipFill rotWithShape="1">
          <a:blip r:embed="rId3">
            <a:alphaModFix/>
          </a:blip>
          <a:srcRect b="29922" l="10873" r="0" t="0"/>
          <a:stretch/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67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b="1" sz="4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7" name="Google Shape;347;p67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" name="Google Shape;348;p67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" name="Google Shape;349;p67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0" name="Google Shape;350;p67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68"/>
          <p:cNvPicPr preferRelativeResize="0"/>
          <p:nvPr/>
        </p:nvPicPr>
        <p:blipFill rotWithShape="1">
          <a:blip r:embed="rId3">
            <a:alphaModFix/>
          </a:blip>
          <a:srcRect b="38716" l="0" r="0" t="5495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68"/>
          <p:cNvSpPr txBox="1"/>
          <p:nvPr>
            <p:ph idx="4294967295" type="title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</a:t>
            </a:r>
            <a:r>
              <a:rPr lang="ru" sz="5000">
                <a:solidFill>
                  <a:schemeClr val="lt1"/>
                </a:solidFill>
              </a:rPr>
              <a:t>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357" name="Google Shape;35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8"/>
          <p:cNvSpPr txBox="1"/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237" name="Google Shape;23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9"/>
          <p:cNvSpPr txBox="1"/>
          <p:nvPr>
            <p:ph type="title"/>
          </p:nvPr>
        </p:nvSpPr>
        <p:spPr>
          <a:xfrm>
            <a:off x="500550" y="821224"/>
            <a:ext cx="85206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/>
              <a:t>Защита проекта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/>
              <a:t>Тема: Создание и тестирование высоконагруженного и отказоустойчивого кластера PostgreSQL на базе Patroni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59"/>
          <p:cNvSpPr txBox="1"/>
          <p:nvPr/>
        </p:nvSpPr>
        <p:spPr>
          <a:xfrm>
            <a:off x="3899475" y="2746326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Павликов Владислав</a:t>
            </a:r>
            <a:endParaRPr b="1" sz="230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59"/>
          <p:cNvSpPr txBox="1"/>
          <p:nvPr/>
        </p:nvSpPr>
        <p:spPr>
          <a:xfrm>
            <a:off x="3899475" y="3122213"/>
            <a:ext cx="53373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 Medium"/>
                <a:ea typeface="Roboto Medium"/>
                <a:cs typeface="Roboto Medium"/>
                <a:sym typeface="Roboto Medium"/>
              </a:rPr>
              <a:t>Beckend разработчик C#, MS SQL</a:t>
            </a:r>
            <a:endParaRPr sz="13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 Medium"/>
                <a:ea typeface="Roboto Medium"/>
                <a:cs typeface="Roboto Medium"/>
                <a:sym typeface="Roboto Medium"/>
              </a:rPr>
              <a:t>Работаю в компании Ehrmann </a:t>
            </a:r>
            <a:endParaRPr sz="13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46" name="Google Shape;24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225" y="2466325"/>
            <a:ext cx="1489950" cy="148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0"/>
          <p:cNvSpPr txBox="1"/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252" name="Google Shape;252;p60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60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60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60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6" name="Google Shape;256;p60"/>
          <p:cNvCxnSpPr>
            <a:stCxn id="252" idx="1"/>
            <a:endCxn id="25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9857F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57" name="Google Shape;257;p60"/>
          <p:cNvCxnSpPr>
            <a:stCxn id="253" idx="1"/>
            <a:endCxn id="25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9857F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58" name="Google Shape;258;p60"/>
          <p:cNvCxnSpPr>
            <a:stCxn id="254" idx="1"/>
            <a:endCxn id="25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9857F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59" name="Google Shape;259;p60"/>
          <p:cNvCxnSpPr>
            <a:stCxn id="255" idx="1"/>
            <a:endCxn id="26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9857F3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60" name="Google Shape;260;p60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1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b="1" lang="ru" sz="300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b="1" lang="ru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b="1" sz="3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66" name="Google Shape;266;p61"/>
          <p:cNvGraphicFramePr/>
          <p:nvPr/>
        </p:nvGraphicFramePr>
        <p:xfrm>
          <a:off x="952500" y="2382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{0E99F0CE-EB58-4CB9-81AA-6AE075948683}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Развернуть управляющую машину при помощи Virtual Box, развернуть виртуальные машины для кластера при помощи Yandex Cloud.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Установить DCS (Consul)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Установить Patroni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Установить HAProxy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7" name="Google Shape;267;p61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 - Создать и протестировать высоконагруженный и </a:t>
            </a:r>
            <a:r>
              <a:rPr lang="ru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отказоустойчивый</a:t>
            </a:r>
            <a:r>
              <a:rPr lang="ru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кластер PostgreSQL с использованием Patroni и HAProxy</a:t>
            </a:r>
            <a:endParaRPr sz="15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62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graphicFrame>
        <p:nvGraphicFramePr>
          <p:cNvPr id="273" name="Google Shape;273;p62"/>
          <p:cNvGraphicFramePr/>
          <p:nvPr/>
        </p:nvGraphicFramePr>
        <p:xfrm>
          <a:off x="952500" y="1315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{0E99F0CE-EB58-4CB9-81AA-6AE075948683}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ВМ использовались Virtual Box и Yandex Cloud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 - Linux Ubuntu 20.04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b="1" lang="ru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b="1"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DCS - Consul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Patroni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СУБД - PostgreSQL 14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HAProxy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26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279" name="Google Shape;27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014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280" name="Google Shape;280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940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281" name="Google Shape;281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7926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282" name="Google Shape;282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8892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283" name="Google Shape;283;p63"/>
          <p:cNvSpPr txBox="1"/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284" name="Google Shape;284;p63"/>
          <p:cNvSpPr txBox="1"/>
          <p:nvPr/>
        </p:nvSpPr>
        <p:spPr>
          <a:xfrm>
            <a:off x="7867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63"/>
          <p:cNvSpPr txBox="1"/>
          <p:nvPr/>
        </p:nvSpPr>
        <p:spPr>
          <a:xfrm>
            <a:off x="2436168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63"/>
          <p:cNvSpPr txBox="1"/>
          <p:nvPr/>
        </p:nvSpPr>
        <p:spPr>
          <a:xfrm>
            <a:off x="4057095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63"/>
          <p:cNvSpPr txBox="1"/>
          <p:nvPr/>
        </p:nvSpPr>
        <p:spPr>
          <a:xfrm>
            <a:off x="57380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63"/>
          <p:cNvSpPr txBox="1"/>
          <p:nvPr/>
        </p:nvSpPr>
        <p:spPr>
          <a:xfrm>
            <a:off x="7419047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63"/>
          <p:cNvSpPr txBox="1"/>
          <p:nvPr/>
        </p:nvSpPr>
        <p:spPr>
          <a:xfrm>
            <a:off x="556681" y="3241600"/>
            <a:ext cx="1523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Развернуть управляющую ВМ на Virtual Box и 4 ВМ на Yandex Cloud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63"/>
          <p:cNvSpPr txBox="1"/>
          <p:nvPr/>
        </p:nvSpPr>
        <p:spPr>
          <a:xfrm>
            <a:off x="2206068" y="3241600"/>
            <a:ext cx="15231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 3 ВМ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развернуть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Consul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" name="Google Shape;291;p63"/>
          <p:cNvSpPr txBox="1"/>
          <p:nvPr/>
        </p:nvSpPr>
        <p:spPr>
          <a:xfrm>
            <a:off x="3826995" y="3241600"/>
            <a:ext cx="15231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 3 ВМ установить PostgreSQL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" name="Google Shape;292;p63"/>
          <p:cNvSpPr txBox="1"/>
          <p:nvPr/>
        </p:nvSpPr>
        <p:spPr>
          <a:xfrm>
            <a:off x="5507981" y="3241600"/>
            <a:ext cx="15231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 3 ВМ развернуть Patroni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Google Shape;293;p63"/>
          <p:cNvSpPr txBox="1"/>
          <p:nvPr/>
        </p:nvSpPr>
        <p:spPr>
          <a:xfrm>
            <a:off x="7188947" y="3241600"/>
            <a:ext cx="15231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 четвертой ВМ развернуть HAProxy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64"/>
          <p:cNvSpPr txBox="1"/>
          <p:nvPr>
            <p:ph type="title"/>
          </p:nvPr>
        </p:nvSpPr>
        <p:spPr>
          <a:xfrm>
            <a:off x="500550" y="330725"/>
            <a:ext cx="3384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pic>
        <p:nvPicPr>
          <p:cNvPr id="299" name="Google Shape;29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50" y="1426625"/>
            <a:ext cx="1534268" cy="10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325" y="2632875"/>
            <a:ext cx="1534268" cy="109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64"/>
          <p:cNvSpPr txBox="1"/>
          <p:nvPr/>
        </p:nvSpPr>
        <p:spPr>
          <a:xfrm>
            <a:off x="790863" y="1179700"/>
            <a:ext cx="865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Client1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64"/>
          <p:cNvSpPr txBox="1"/>
          <p:nvPr/>
        </p:nvSpPr>
        <p:spPr>
          <a:xfrm>
            <a:off x="754788" y="2348550"/>
            <a:ext cx="865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Client2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3" name="Google Shape;30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1774" y="1862175"/>
            <a:ext cx="1587825" cy="1344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4" name="Google Shape;304;p64"/>
          <p:cNvCxnSpPr/>
          <p:nvPr/>
        </p:nvCxnSpPr>
        <p:spPr>
          <a:xfrm flipH="1" rot="10800000">
            <a:off x="1926850" y="2831425"/>
            <a:ext cx="1525800" cy="5268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05" name="Google Shape;305;p64"/>
          <p:cNvCxnSpPr/>
          <p:nvPr/>
        </p:nvCxnSpPr>
        <p:spPr>
          <a:xfrm>
            <a:off x="1990593" y="1960125"/>
            <a:ext cx="1587900" cy="3678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06" name="Google Shape;306;p64"/>
          <p:cNvSpPr txBox="1"/>
          <p:nvPr/>
        </p:nvSpPr>
        <p:spPr>
          <a:xfrm>
            <a:off x="2209950" y="1551075"/>
            <a:ext cx="130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write </a:t>
            </a:r>
            <a:r>
              <a:rPr lang="ru" sz="15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:5000</a:t>
            </a:r>
            <a:endParaRPr sz="15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64"/>
          <p:cNvSpPr txBox="1"/>
          <p:nvPr/>
        </p:nvSpPr>
        <p:spPr>
          <a:xfrm>
            <a:off x="2072663" y="3282375"/>
            <a:ext cx="130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read</a:t>
            </a:r>
            <a:r>
              <a:rPr lang="ru" sz="15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:5001</a:t>
            </a:r>
            <a:endParaRPr sz="15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8" name="Google Shape;308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8799" y="2348549"/>
            <a:ext cx="446400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64"/>
          <p:cNvSpPr txBox="1"/>
          <p:nvPr/>
        </p:nvSpPr>
        <p:spPr>
          <a:xfrm>
            <a:off x="6092025" y="690900"/>
            <a:ext cx="1014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primary</a:t>
            </a:r>
            <a:endParaRPr sz="15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64"/>
          <p:cNvSpPr txBox="1"/>
          <p:nvPr/>
        </p:nvSpPr>
        <p:spPr>
          <a:xfrm>
            <a:off x="6092025" y="2100613"/>
            <a:ext cx="1014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replica 1</a:t>
            </a:r>
            <a:endParaRPr sz="15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64"/>
          <p:cNvSpPr txBox="1"/>
          <p:nvPr/>
        </p:nvSpPr>
        <p:spPr>
          <a:xfrm>
            <a:off x="6161000" y="3606650"/>
            <a:ext cx="1014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replica 2</a:t>
            </a:r>
            <a:endParaRPr sz="15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5575" y="826199"/>
            <a:ext cx="943500" cy="9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1425" y="2303224"/>
            <a:ext cx="943500" cy="9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1425" y="3342649"/>
            <a:ext cx="943500" cy="9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9299" y="4026049"/>
            <a:ext cx="446400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9299" y="2674674"/>
            <a:ext cx="446400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5099" y="1141024"/>
            <a:ext cx="446400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89300" y="3342650"/>
            <a:ext cx="563225" cy="5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86688" y="414638"/>
            <a:ext cx="563225" cy="5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89300" y="2003913"/>
            <a:ext cx="563225" cy="5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05575" y="473047"/>
            <a:ext cx="74142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06613" y="4207510"/>
            <a:ext cx="74142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67325" y="1907847"/>
            <a:ext cx="741424" cy="446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4" name="Google Shape;324;p64"/>
          <p:cNvCxnSpPr>
            <a:endCxn id="313" idx="1"/>
          </p:cNvCxnSpPr>
          <p:nvPr/>
        </p:nvCxnSpPr>
        <p:spPr>
          <a:xfrm>
            <a:off x="4962725" y="2492974"/>
            <a:ext cx="2108700" cy="2820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25" name="Google Shape;325;p64"/>
          <p:cNvCxnSpPr/>
          <p:nvPr/>
        </p:nvCxnSpPr>
        <p:spPr>
          <a:xfrm>
            <a:off x="4836775" y="2847025"/>
            <a:ext cx="2084100" cy="7392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26" name="Google Shape;326;p64"/>
          <p:cNvCxnSpPr/>
          <p:nvPr/>
        </p:nvCxnSpPr>
        <p:spPr>
          <a:xfrm flipH="1" rot="10800000">
            <a:off x="4797450" y="1258250"/>
            <a:ext cx="2013300" cy="9360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5"/>
          <p:cNvSpPr txBox="1"/>
          <p:nvPr>
            <p:ph type="title"/>
          </p:nvPr>
        </p:nvSpPr>
        <p:spPr>
          <a:xfrm>
            <a:off x="611950" y="400575"/>
            <a:ext cx="82143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Демонстрация  </a:t>
            </a:r>
            <a:endParaRPr/>
          </a:p>
        </p:txBody>
      </p:sp>
      <p:sp>
        <p:nvSpPr>
          <p:cNvPr id="332" name="Google Shape;332;p65"/>
          <p:cNvSpPr txBox="1"/>
          <p:nvPr>
            <p:ph type="title"/>
          </p:nvPr>
        </p:nvSpPr>
        <p:spPr>
          <a:xfrm>
            <a:off x="611950" y="1646950"/>
            <a:ext cx="42399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300">
                <a:solidFill>
                  <a:srgbClr val="333333"/>
                </a:solidFill>
                <a:highlight>
                  <a:srgbClr val="FFFFFF"/>
                </a:highlight>
              </a:rPr>
              <a:t>Сейчас могу продемонстрировать работу настроенного кластера.</a:t>
            </a:r>
            <a:endParaRPr b="0" sz="1300"/>
          </a:p>
        </p:txBody>
      </p:sp>
      <p:pic>
        <p:nvPicPr>
          <p:cNvPr id="333" name="Google Shape;333;p65"/>
          <p:cNvPicPr preferRelativeResize="0"/>
          <p:nvPr/>
        </p:nvPicPr>
        <p:blipFill rotWithShape="1">
          <a:blip r:embed="rId3">
            <a:alphaModFix/>
          </a:blip>
          <a:srcRect b="0" l="18654" r="26463" t="0"/>
          <a:stretch/>
        </p:blipFill>
        <p:spPr>
          <a:xfrm>
            <a:off x="5234950" y="0"/>
            <a:ext cx="39090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65"/>
          <p:cNvSpPr txBox="1"/>
          <p:nvPr/>
        </p:nvSpPr>
        <p:spPr>
          <a:xfrm>
            <a:off x="611950" y="4496675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